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876" r:id="rId2"/>
    <p:sldId id="875" r:id="rId3"/>
    <p:sldId id="874" r:id="rId4"/>
    <p:sldId id="872" r:id="rId5"/>
    <p:sldId id="1007" r:id="rId6"/>
    <p:sldId id="1057" r:id="rId7"/>
    <p:sldId id="1058" r:id="rId8"/>
    <p:sldId id="1059" r:id="rId9"/>
    <p:sldId id="1060" r:id="rId10"/>
    <p:sldId id="1061" r:id="rId11"/>
    <p:sldId id="1062" r:id="rId12"/>
    <p:sldId id="1063" r:id="rId13"/>
    <p:sldId id="1067" r:id="rId14"/>
    <p:sldId id="1064" r:id="rId15"/>
    <p:sldId id="1066" r:id="rId16"/>
    <p:sldId id="1065" r:id="rId17"/>
    <p:sldId id="1068" r:id="rId18"/>
    <p:sldId id="1069" r:id="rId19"/>
    <p:sldId id="1070" r:id="rId20"/>
    <p:sldId id="1071" r:id="rId21"/>
    <p:sldId id="1072" r:id="rId22"/>
    <p:sldId id="1073" r:id="rId23"/>
    <p:sldId id="1075" r:id="rId24"/>
    <p:sldId id="1076" r:id="rId25"/>
    <p:sldId id="1077" r:id="rId26"/>
    <p:sldId id="1078" r:id="rId27"/>
    <p:sldId id="1088" r:id="rId28"/>
    <p:sldId id="1091" r:id="rId29"/>
    <p:sldId id="1081" r:id="rId30"/>
    <p:sldId id="1083" r:id="rId31"/>
    <p:sldId id="1085" r:id="rId32"/>
    <p:sldId id="1087" r:id="rId33"/>
    <p:sldId id="1074" r:id="rId34"/>
    <p:sldId id="1089" r:id="rId35"/>
    <p:sldId id="1090" r:id="rId36"/>
    <p:sldId id="1092" r:id="rId37"/>
    <p:sldId id="1094" r:id="rId38"/>
    <p:sldId id="1095" r:id="rId39"/>
    <p:sldId id="1096" r:id="rId40"/>
    <p:sldId id="495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D60093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66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215B0CB8-2097-4578-B47E-DEAAE3103BA8}" type="slidenum">
              <a:rPr lang="en-US" altLang="en-US" sz="1200"/>
              <a:pPr/>
              <a:t>38</a:t>
            </a:fld>
            <a:endParaRPr lang="en-US" alt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66CFFEC-51C5-4383-AB7E-9D899E80D9F6}" type="slidenum">
              <a:rPr lang="en-US" altLang="en-US" sz="1200"/>
              <a:pPr/>
              <a:t>39</a:t>
            </a:fld>
            <a:endParaRPr lang="en-US" alt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CMSC202</a:t>
            </a:r>
            <a:br>
              <a:rPr lang="en-US" altLang="en-US" dirty="0"/>
            </a:br>
            <a:r>
              <a:rPr lang="en-US" altLang="en-US" dirty="0"/>
              <a:t> Computer Science II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</a:t>
            </a:r>
            <a:r>
              <a:rPr lang="en-US" altLang="en-US" sz="4000" smtClean="0"/>
              <a:t>16 – 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dirty="0" smtClean="0"/>
              <a:t>Exceptions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81500"/>
            <a:ext cx="6400800" cy="17526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Dr</a:t>
            </a:r>
            <a:r>
              <a:rPr lang="en-US" dirty="0"/>
              <a:t>. Katherine Gibson</a:t>
            </a:r>
          </a:p>
        </p:txBody>
      </p:sp>
    </p:spTree>
    <p:extLst>
      <p:ext uri="{BB962C8B-B14F-4D97-AF65-F5344CB8AC3E}">
        <p14:creationId xmlns:p14="http://schemas.microsoft.com/office/powerpoint/2010/main" val="25057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separate errors into two pieces:</a:t>
            </a:r>
          </a:p>
          <a:p>
            <a:pPr lvl="3"/>
            <a:endParaRPr lang="en-US" dirty="0"/>
          </a:p>
          <a:p>
            <a:pPr lvl="1"/>
            <a:r>
              <a:rPr lang="en-US" sz="3200" b="1" i="1" dirty="0" smtClean="0"/>
              <a:t>Error detection</a:t>
            </a:r>
          </a:p>
          <a:p>
            <a:pPr lvl="2"/>
            <a:r>
              <a:rPr lang="en-US" sz="2800" dirty="0" smtClean="0"/>
              <a:t>Implementer knows how to detect</a:t>
            </a:r>
          </a:p>
          <a:p>
            <a:pPr lvl="2"/>
            <a:endParaRPr lang="en-US" sz="2800" dirty="0" smtClean="0"/>
          </a:p>
          <a:p>
            <a:pPr lvl="1"/>
            <a:r>
              <a:rPr lang="en-US" sz="3200" b="1" i="1" dirty="0" smtClean="0"/>
              <a:t>Error handling</a:t>
            </a:r>
          </a:p>
          <a:p>
            <a:pPr lvl="2"/>
            <a:r>
              <a:rPr lang="en-US" sz="2800" dirty="0" smtClean="0"/>
              <a:t>User can decide how to handle</a:t>
            </a:r>
          </a:p>
          <a:p>
            <a:pPr lvl="1"/>
            <a:endParaRPr lang="en-US" dirty="0"/>
          </a:p>
          <a:p>
            <a:r>
              <a:rPr lang="en-US" dirty="0" smtClean="0"/>
              <a:t>Use </a:t>
            </a:r>
            <a:r>
              <a:rPr lang="en-US" b="1" i="1" dirty="0" smtClean="0"/>
              <a:t>exceptions</a:t>
            </a:r>
            <a:r>
              <a:rPr lang="en-US" dirty="0" smtClean="0"/>
              <a:t> to do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0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Exceptions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8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Exceptional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97900" cy="4742531"/>
          </a:xfrm>
        </p:spPr>
        <p:txBody>
          <a:bodyPr/>
          <a:lstStyle/>
          <a:p>
            <a:r>
              <a:rPr lang="en-US" b="1" i="1" dirty="0" smtClean="0"/>
              <a:t>Exceptions</a:t>
            </a:r>
            <a:r>
              <a:rPr lang="en-US" dirty="0" smtClean="0"/>
              <a:t> </a:t>
            </a:r>
            <a:r>
              <a:rPr lang="en-US" dirty="0"/>
              <a:t>are used to handle exceptional </a:t>
            </a:r>
            <a:r>
              <a:rPr lang="en-US" dirty="0" smtClean="0"/>
              <a:t>cases</a:t>
            </a:r>
          </a:p>
          <a:p>
            <a:pPr lvl="1"/>
            <a:r>
              <a:rPr lang="en-US" dirty="0" smtClean="0"/>
              <a:t>Cases </a:t>
            </a:r>
            <a:r>
              <a:rPr lang="en-US" dirty="0"/>
              <a:t>that shouldn’t </a:t>
            </a:r>
            <a:r>
              <a:rPr lang="en-US" dirty="0" smtClean="0"/>
              <a:t>occur normally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Allow </a:t>
            </a:r>
            <a:r>
              <a:rPr lang="en-US" dirty="0"/>
              <a:t>us to indicate an error has occurred without explicitly handling it</a:t>
            </a:r>
          </a:p>
          <a:p>
            <a:pPr lvl="1"/>
            <a:r>
              <a:rPr lang="en-US" dirty="0"/>
              <a:t>C++ uses these too, like when we try to use </a:t>
            </a:r>
            <a:br>
              <a:rPr lang="en-US" dirty="0"/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.at() </a:t>
            </a:r>
            <a:r>
              <a:rPr lang="en-US" dirty="0"/>
              <a:t>to examine an out-of-bounds element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18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/ Throw / Catch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Exceptions </a:t>
            </a:r>
            <a:r>
              <a:rPr lang="en-US" dirty="0"/>
              <a:t>are implemented using the keywords try, throw</a:t>
            </a:r>
            <a:r>
              <a:rPr lang="en-US" dirty="0" smtClean="0"/>
              <a:t>, and catch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32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/ Throw / Catch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Exceptions </a:t>
            </a:r>
            <a:r>
              <a:rPr lang="en-US" dirty="0"/>
              <a:t>are implemented using the keywords </a:t>
            </a:r>
            <a:r>
              <a:rPr lang="en-US" b="1" dirty="0" smtClean="0"/>
              <a:t>try</a:t>
            </a:r>
            <a:r>
              <a:rPr lang="en-US" dirty="0" smtClean="0"/>
              <a:t>, throw, and </a:t>
            </a:r>
            <a:r>
              <a:rPr lang="en-US" dirty="0"/>
              <a:t>catch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en-US" dirty="0"/>
              <a:t> keyword means we are going to try something, even though we are not sure it is going to perform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21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/ Throw / Catch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Exceptions </a:t>
            </a:r>
            <a:r>
              <a:rPr lang="en-US" dirty="0"/>
              <a:t>are implemented using the keywords </a:t>
            </a:r>
            <a:r>
              <a:rPr lang="en-US" dirty="0" smtClean="0"/>
              <a:t>try, </a:t>
            </a:r>
            <a:r>
              <a:rPr lang="en-US" b="1" dirty="0" smtClean="0"/>
              <a:t>throw</a:t>
            </a:r>
            <a:r>
              <a:rPr lang="en-US" dirty="0" smtClean="0"/>
              <a:t>, and catch</a:t>
            </a:r>
            <a:endParaRPr lang="en-US" b="1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throw</a:t>
            </a:r>
            <a:r>
              <a:rPr lang="en-US" dirty="0"/>
              <a:t> keyword is used when we encounter an </a:t>
            </a:r>
            <a:r>
              <a:rPr lang="en-US" dirty="0" smtClean="0"/>
              <a:t>error</a:t>
            </a:r>
          </a:p>
          <a:p>
            <a:r>
              <a:rPr lang="en-US" dirty="0" smtClean="0"/>
              <a:t>Means </a:t>
            </a:r>
            <a:r>
              <a:rPr lang="en-US" dirty="0"/>
              <a:t>we are going to “throw” two </a:t>
            </a:r>
            <a:r>
              <a:rPr lang="en-US" dirty="0" smtClean="0"/>
              <a:t>things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value (explicit)</a:t>
            </a:r>
          </a:p>
          <a:p>
            <a:pPr lvl="1"/>
            <a:r>
              <a:rPr lang="en-US" dirty="0" smtClean="0"/>
              <a:t>Control </a:t>
            </a:r>
            <a:r>
              <a:rPr lang="en-US" dirty="0"/>
              <a:t>flow (implicit)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32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/ Throw / Catch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Exceptions </a:t>
            </a:r>
            <a:r>
              <a:rPr lang="en-US" dirty="0"/>
              <a:t>are implemented using the keywords </a:t>
            </a:r>
            <a:r>
              <a:rPr lang="en-US" dirty="0" smtClean="0"/>
              <a:t>try, throw, and </a:t>
            </a:r>
            <a:r>
              <a:rPr lang="en-US" b="1" dirty="0"/>
              <a:t>catch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catch</a:t>
            </a:r>
            <a:r>
              <a:rPr lang="en-US" dirty="0"/>
              <a:t> keyword means we are going to try to catch at most </a:t>
            </a:r>
            <a:r>
              <a:rPr lang="en-US" b="1" dirty="0"/>
              <a:t>one </a:t>
            </a:r>
            <a:r>
              <a:rPr lang="en-US" dirty="0" smtClean="0"/>
              <a:t>type of value</a:t>
            </a:r>
            <a:endParaRPr lang="en-US" dirty="0"/>
          </a:p>
          <a:p>
            <a:pPr lvl="1"/>
            <a:r>
              <a:rPr lang="en-US" dirty="0" smtClean="0"/>
              <a:t>To </a:t>
            </a:r>
            <a:r>
              <a:rPr lang="en-US" dirty="0"/>
              <a:t>catch different types of values, we need multiple catch statements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32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Example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5259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SetCarID</a:t>
            </a: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() function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if 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&lt; MIN_ID_VAL ||</a:t>
            </a:r>
            <a:b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&gt; MAX_ID_VAL) {</a:t>
            </a:r>
          </a:p>
          <a:p>
            <a:pPr marL="0" indent="0"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2800" b="1" dirty="0" err="1">
                <a:latin typeface="Courier New" pitchFamily="49" charset="0"/>
                <a:cs typeface="Courier New" pitchFamily="49" charset="0"/>
              </a:rPr>
              <a:t>cerr</a:t>
            </a: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sz="28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"ID invalid, no change"</a:t>
            </a: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;</a:t>
            </a: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41526-8C3D-470C-9AE4-FB46F9CD9D6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Example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5259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SetCarID</a:t>
            </a: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() function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try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if 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&lt; MIN_ID_VAL ||</a:t>
            </a:r>
            <a:b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&gt; MAX_ID_VAL)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cerr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sz="2800" b="1" dirty="0" smtClean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"ID invalid, no change"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catch () {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393FF-29B6-4715-A95B-BA492F44823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6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Example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5259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SetCarID</a:t>
            </a: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() function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try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if 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&lt; MIN_ID_VAL ||</a:t>
            </a:r>
            <a:b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&gt; MAX_ID_VAL)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throw(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catch () {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7C4D9-B67F-493D-A2B1-3C48261515A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6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</a:p>
          <a:p>
            <a:r>
              <a:rPr lang="en-US" sz="3200" dirty="0" smtClean="0"/>
              <a:t>Polymorphism</a:t>
            </a:r>
          </a:p>
          <a:p>
            <a:r>
              <a:rPr lang="en-US" dirty="0" smtClean="0"/>
              <a:t>Virtual functions</a:t>
            </a:r>
          </a:p>
          <a:p>
            <a:pPr lvl="1"/>
            <a:r>
              <a:rPr lang="en-US" sz="2800" dirty="0" smtClean="0"/>
              <a:t>Abstract Classes</a:t>
            </a:r>
          </a:p>
          <a:p>
            <a:endParaRPr lang="en-US" sz="3200" dirty="0"/>
          </a:p>
          <a:p>
            <a:r>
              <a:rPr lang="en-US" dirty="0" smtClean="0"/>
              <a:t>Exam 2</a:t>
            </a:r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13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Example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5259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SetCarID</a:t>
            </a: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() function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try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if 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&lt; MIN_ID_VAL ||</a:t>
            </a:r>
            <a:b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&gt; MAX_ID_VAL)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throw(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catch (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8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578CE7-C50A-4DD3-9216-3A454C4FBE2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Example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52596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</a:t>
            </a:r>
            <a:r>
              <a:rPr lang="en-US" altLang="en-US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SetCarID</a:t>
            </a: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() function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try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if 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&lt; MIN_ID_VAL ||</a:t>
            </a:r>
            <a:b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&gt; MAX_ID_VAL)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throw(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newID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catch (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8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800" b="1" dirty="0" err="1">
                <a:latin typeface="Courier New" pitchFamily="49" charset="0"/>
                <a:cs typeface="Courier New" pitchFamily="49" charset="0"/>
              </a:rPr>
              <a:t>cerr</a:t>
            </a: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sz="28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"ID invalid, no change</a:t>
            </a:r>
            <a:r>
              <a:rPr lang="en-US" altLang="en-US" sz="2800" b="1" dirty="0" smtClean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1F7E9C-5190-47E5-BFAA-0D209242C39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8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Catching and Throwing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3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Catch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</a:t>
            </a:r>
            <a:r>
              <a:rPr lang="en-US" altLang="en-US" dirty="0" smtClean="0"/>
              <a:t> keyword requires:</a:t>
            </a:r>
          </a:p>
          <a:p>
            <a:pPr lvl="1" eaLnBrk="1" hangingPunct="1"/>
            <a:r>
              <a:rPr lang="en-US" altLang="en-US" dirty="0" smtClean="0"/>
              <a:t>One parameter</a:t>
            </a:r>
          </a:p>
          <a:p>
            <a:pPr lvl="2" eaLnBrk="1" hangingPunct="1"/>
            <a:r>
              <a:rPr lang="en-US" altLang="en-US" sz="2800" dirty="0" err="1" smtClean="0"/>
              <a:t>Typename</a:t>
            </a:r>
            <a:r>
              <a:rPr lang="en-US" altLang="en-US" sz="2800" dirty="0" smtClean="0"/>
              <a:t> (</a:t>
            </a:r>
            <a:r>
              <a:rPr lang="en-US" altLang="en-US" sz="2800" dirty="0" err="1" smtClean="0"/>
              <a:t>int</a:t>
            </a:r>
            <a:r>
              <a:rPr lang="en-US" altLang="en-US" sz="2800" dirty="0" smtClean="0"/>
              <a:t>, exception, </a:t>
            </a:r>
            <a:r>
              <a:rPr lang="en-US" altLang="en-US" sz="2800" dirty="0" err="1" smtClean="0"/>
              <a:t>out_of_range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etc</a:t>
            </a:r>
            <a:r>
              <a:rPr lang="en-US" altLang="en-US" sz="2800" dirty="0" smtClean="0"/>
              <a:t>)</a:t>
            </a:r>
          </a:p>
          <a:p>
            <a:pPr lvl="2" eaLnBrk="1" hangingPunct="1"/>
            <a:r>
              <a:rPr lang="en-US" altLang="en-US" sz="2800" dirty="0" smtClean="0"/>
              <a:t>Name (</a:t>
            </a:r>
            <a:r>
              <a:rPr lang="en-US" altLang="en-US" sz="2800" dirty="0" err="1" smtClean="0"/>
              <a:t>newID</a:t>
            </a:r>
            <a:r>
              <a:rPr lang="en-US" altLang="en-US" sz="2800" dirty="0" smtClean="0"/>
              <a:t>, e, </a:t>
            </a:r>
            <a:r>
              <a:rPr lang="en-US" altLang="en-US" sz="2800" dirty="0" err="1" smtClean="0"/>
              <a:t>oor</a:t>
            </a:r>
            <a:r>
              <a:rPr lang="en-US" altLang="en-US" sz="2800" dirty="0" smtClean="0"/>
              <a:t>, etc.) [optional]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To catch multiple types of exceptions, you need to use multiple </a:t>
            </a:r>
            <a:r>
              <a:rPr lang="en-US" altLang="en-US" b="1" i="1" dirty="0" smtClean="0"/>
              <a:t>catch blocks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C4A66-9F81-4938-82B5-3416F00FF52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8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Catch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You </a:t>
            </a:r>
            <a:r>
              <a:rPr lang="en-US" altLang="en-US" u="sng" dirty="0" smtClean="0"/>
              <a:t>can</a:t>
            </a:r>
            <a:r>
              <a:rPr lang="en-US" altLang="en-US" dirty="0" smtClean="0"/>
              <a:t> throw from inside a catch block</a:t>
            </a:r>
          </a:p>
          <a:p>
            <a:pPr eaLnBrk="1" hangingPunct="1"/>
            <a:r>
              <a:rPr lang="en-US" altLang="en-US" dirty="0" smtClean="0"/>
              <a:t>But this should be done sparingly and </a:t>
            </a:r>
            <a:br>
              <a:rPr lang="en-US" altLang="en-US" dirty="0" smtClean="0"/>
            </a:br>
            <a:r>
              <a:rPr lang="en-US" altLang="en-US" dirty="0" smtClean="0"/>
              <a:t>only after careful consideration</a:t>
            </a:r>
          </a:p>
          <a:p>
            <a:pPr lvl="1" eaLnBrk="1" hangingPunct="1"/>
            <a:r>
              <a:rPr lang="en-US" altLang="en-US" dirty="0" smtClean="0"/>
              <a:t>Most of the time, a nested try-catch means you should re-evaluate your program design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Uncaught exceptions will cause the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terminate()</a:t>
            </a:r>
            <a:r>
              <a:rPr lang="en-US" altLang="en-US" dirty="0" smtClean="0"/>
              <a:t> function to be called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57909-AC30-43C3-8099-48A66C95E2E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Catch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Catch blocks are run </a:t>
            </a:r>
            <a:r>
              <a:rPr lang="en-US" altLang="en-US" u="sng" dirty="0" smtClean="0"/>
              <a:t>in order</a:t>
            </a:r>
            <a:r>
              <a:rPr lang="en-US" altLang="en-US" dirty="0" smtClean="0"/>
              <a:t>, so exceptions should be caught in order from</a:t>
            </a:r>
          </a:p>
          <a:p>
            <a:pPr lvl="1"/>
            <a:r>
              <a:rPr lang="en-US" altLang="en-US" sz="3200" u="sng" dirty="0" smtClean="0"/>
              <a:t>Most</a:t>
            </a:r>
            <a:r>
              <a:rPr lang="en-US" altLang="en-US" sz="3200" dirty="0" smtClean="0"/>
              <a:t> specific to </a:t>
            </a:r>
            <a:r>
              <a:rPr lang="en-US" altLang="en-US" sz="3200" u="sng" dirty="0" smtClean="0"/>
              <a:t>least</a:t>
            </a:r>
            <a:r>
              <a:rPr lang="en-US" altLang="en-US" sz="3200" dirty="0" smtClean="0"/>
              <a:t> specific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To catch all possible exceptions, use: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catch(...)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(Literally use three periods as a parameter)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F4F5B-51C0-441A-8B66-D864057BCC4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Throwing Out of a Function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can throw exceptions without try/catch</a:t>
            </a:r>
          </a:p>
          <a:p>
            <a:pPr lvl="1" eaLnBrk="1" hangingPunct="1"/>
            <a:r>
              <a:rPr lang="en-US" altLang="en-US" dirty="0" smtClean="0"/>
              <a:t>Most commonly done within functions</a:t>
            </a:r>
          </a:p>
          <a:p>
            <a:endParaRPr lang="en-US" altLang="en-US" dirty="0" smtClean="0"/>
          </a:p>
          <a:p>
            <a:pPr eaLnBrk="1" hangingPunct="1"/>
            <a:r>
              <a:rPr lang="en-US" altLang="en-US" dirty="0" smtClean="0"/>
              <a:t>Requires that we list possible exception types in the function prototype and definition</a:t>
            </a:r>
          </a:p>
          <a:p>
            <a:pPr lvl="1" eaLnBrk="1" hangingPunct="1"/>
            <a:r>
              <a:rPr lang="en-US" altLang="en-US" dirty="0" smtClean="0"/>
              <a:t>Called a </a:t>
            </a:r>
            <a:r>
              <a:rPr lang="en-US" altLang="en-US" b="1" i="1" dirty="0" smtClean="0"/>
              <a:t>throw list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A2AF8-83A7-4DB7-BA3C-19094D34ED2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3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Throw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Warn programmers that functions throw exceptions without catching them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Throw lists should match up with what is thrown and not caught inside the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Otherwise, it can lead to a variety of errors, including the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unexpected()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Can also have empty throw lists for clarity: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GetCarID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C240BA-2D22-4827-A6D8-AC3332291B2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3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Throw 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34400" cy="4742531"/>
          </a:xfrm>
        </p:spPr>
        <p:txBody>
          <a:bodyPr/>
          <a:lstStyle/>
          <a:p>
            <a:r>
              <a:rPr lang="en-US" dirty="0" smtClean="0"/>
              <a:t>Functions can specify their throw lists</a:t>
            </a:r>
          </a:p>
          <a:p>
            <a:pPr lvl="3"/>
            <a:endParaRPr lang="en-US" sz="1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Throws only 1 type of exception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retType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)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excep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Throws 2 types of exceptions (comma separated list)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retType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)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(excep1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excep2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Promises not to throw any exceptions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retType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)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);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Can throw any exceptions [backwards compatibility]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retType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53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Throw List Example: Inside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SetCarID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 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MIN_ID_VAL ||</a:t>
            </a:r>
            <a:b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MAX_ID_VAL) {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throw(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 {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m_carID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800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sz="2800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7E5FC-09CA-445E-B794-E5254F1366C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15000" y="1446213"/>
            <a:ext cx="2667000" cy="763587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315200" y="2057400"/>
            <a:ext cx="304800" cy="1143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19800" y="3200400"/>
            <a:ext cx="2705100" cy="8302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this function might throw an integer</a:t>
            </a:r>
          </a:p>
        </p:txBody>
      </p:sp>
    </p:spTree>
    <p:extLst>
      <p:ext uri="{BB962C8B-B14F-4D97-AF65-F5344CB8AC3E}">
        <p14:creationId xmlns:p14="http://schemas.microsoft.com/office/powerpoint/2010/main" val="302532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Throw List Example: Outside v0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inside main()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train.at(0).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SetCarID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(-1);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What will happen if we run this code?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The exception won’t be caught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terminate()</a:t>
            </a:r>
            <a:r>
              <a:rPr lang="en-US" dirty="0" smtClean="0"/>
              <a:t> function will be called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E138E-F56C-4D19-B2E7-D7E30940793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Throw List Example: Outside v1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main()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try {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train.at(0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SetCarID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(-1);</a:t>
            </a: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 catch (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8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cerr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&lt;&lt; </a:t>
            </a:r>
            <a:r>
              <a:rPr lang="en-US" altLang="en-US" sz="28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"ID invalid, no change"</a:t>
            </a: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;</a:t>
            </a: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4122F2-A90B-46E8-926B-BDA02FA1856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52800" y="5357813"/>
            <a:ext cx="3886200" cy="83026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this user has based their code on getting input from a file</a:t>
            </a:r>
          </a:p>
        </p:txBody>
      </p:sp>
    </p:spTree>
    <p:extLst>
      <p:ext uri="{BB962C8B-B14F-4D97-AF65-F5344CB8AC3E}">
        <p14:creationId xmlns:p14="http://schemas.microsoft.com/office/powerpoint/2010/main" val="197697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Throw List Example: Outside v2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813800" cy="4742531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inside main()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while(set == false)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try {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train.at(0).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SetCarID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userID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set = true;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 catch (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8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cerr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&lt;&lt; </a:t>
            </a:r>
            <a:r>
              <a:rPr lang="en-US" altLang="en-US" sz="28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en-US" altLang="en-US" sz="2800" b="1" dirty="0" smtClean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ID" 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&lt;&lt; ID </a:t>
            </a:r>
          </a:p>
          <a:p>
            <a:pPr marL="0" indent="0">
              <a:buNone/>
            </a:pPr>
            <a:r>
              <a:rPr lang="en-US" altLang="en-US" sz="2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    &lt;&lt; </a:t>
            </a:r>
            <a:r>
              <a:rPr lang="en-US" altLang="en-US" sz="2800" b="1" dirty="0" smtClean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 "invalid, give another"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&gt;&gt; </a:t>
            </a:r>
            <a:r>
              <a:rPr lang="en-US" altLang="en-US" sz="2800" b="1" dirty="0" err="1" smtClean="0">
                <a:latin typeface="Courier New" pitchFamily="49" charset="0"/>
                <a:cs typeface="Courier New" pitchFamily="49" charset="0"/>
              </a:rPr>
              <a:t>userID</a:t>
            </a: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800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z="2800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CE5CC7-F180-44E9-81D6-07979CD6F1EC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62600" y="1371600"/>
            <a:ext cx="3276600" cy="157003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this user has based their code on getting input from a user, and being able to repeat requests</a:t>
            </a:r>
          </a:p>
        </p:txBody>
      </p:sp>
    </p:spTree>
    <p:extLst>
      <p:ext uri="{BB962C8B-B14F-4D97-AF65-F5344CB8AC3E}">
        <p14:creationId xmlns:p14="http://schemas.microsoft.com/office/powerpoint/2010/main" val="388973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Exception Classes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6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Classes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can create, throw, and catch exception classes that we have created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We can even create hierarchies of exception classes using inheritance</a:t>
            </a:r>
          </a:p>
          <a:p>
            <a:pPr lvl="1" eaLnBrk="1" hangingPunct="1"/>
            <a:r>
              <a:rPr lang="en-US" altLang="en-US" sz="3200" dirty="0" smtClean="0"/>
              <a:t>Catching the parent class will also </a:t>
            </a:r>
            <a:br>
              <a:rPr lang="en-US" altLang="en-US" sz="3200" dirty="0" smtClean="0"/>
            </a:br>
            <a:r>
              <a:rPr lang="en-US" altLang="en-US" sz="3200" dirty="0" smtClean="0"/>
              <a:t>catch all child class exceptions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CE079-1DC6-4C7C-B6A3-563D84A2DAD9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3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 Class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MathError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/*...*/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DivideByZeroError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MathError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/*...*/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InvalidNegativeError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MathError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/*...*/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en-US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AE5A0-6A3D-4F8E-AE8F-48E66D9D409A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8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Exception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 of class reflects the error</a:t>
            </a:r>
          </a:p>
          <a:p>
            <a:pPr lvl="1"/>
            <a:r>
              <a:rPr lang="en-US" dirty="0" smtClean="0"/>
              <a:t>Not the code </a:t>
            </a:r>
            <a:r>
              <a:rPr lang="en-US" dirty="0"/>
              <a:t>that throws error</a:t>
            </a:r>
          </a:p>
          <a:p>
            <a:r>
              <a:rPr lang="en-US" dirty="0" smtClean="0"/>
              <a:t>Contains basic </a:t>
            </a:r>
            <a:r>
              <a:rPr lang="en-US" dirty="0"/>
              <a:t>information or a message</a:t>
            </a:r>
          </a:p>
          <a:p>
            <a:pPr lvl="1"/>
            <a:r>
              <a:rPr lang="en-US" dirty="0"/>
              <a:t>Parameter value</a:t>
            </a:r>
          </a:p>
          <a:p>
            <a:pPr lvl="1"/>
            <a:r>
              <a:rPr lang="en-US" dirty="0"/>
              <a:t>Name of function that detected error</a:t>
            </a:r>
          </a:p>
          <a:p>
            <a:pPr lvl="1"/>
            <a:r>
              <a:rPr lang="en-US" dirty="0"/>
              <a:t>Description of error</a:t>
            </a:r>
          </a:p>
          <a:p>
            <a:r>
              <a:rPr lang="en-US" dirty="0" smtClean="0"/>
              <a:t>Methods required</a:t>
            </a:r>
            <a:endParaRPr lang="en-US" dirty="0"/>
          </a:p>
          <a:p>
            <a:pPr lvl="1"/>
            <a:r>
              <a:rPr lang="en-US" dirty="0"/>
              <a:t>Constructor (one or more)</a:t>
            </a:r>
          </a:p>
          <a:p>
            <a:pPr lvl="1"/>
            <a:r>
              <a:rPr lang="en-US" dirty="0"/>
              <a:t>Accessor (one or more)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234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Functions?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03200" y="1130300"/>
            <a:ext cx="4292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2060"/>
                </a:solidFill>
                <a:latin typeface="Courier New" pitchFamily="49" charset="0"/>
              </a:rPr>
              <a:t>// function2 throws an exception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void function2( 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{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</a:t>
            </a:r>
            <a:r>
              <a:rPr lang="en-US" altLang="en-US" sz="1600" b="1" dirty="0" err="1" smtClean="0">
                <a:latin typeface="Courier New" pitchFamily="49" charset="0"/>
              </a:rPr>
              <a:t>cout</a:t>
            </a:r>
            <a:r>
              <a:rPr lang="en-US" altLang="en-US" sz="1600" b="1" dirty="0" smtClean="0">
                <a:latin typeface="Courier New" pitchFamily="49" charset="0"/>
              </a:rPr>
              <a:t> &lt;&lt; "function2" &lt;&lt; </a:t>
            </a:r>
            <a:r>
              <a:rPr lang="en-US" altLang="en-US" sz="1600" b="1" dirty="0" err="1" smtClean="0">
                <a:latin typeface="Courier New" pitchFamily="49" charset="0"/>
              </a:rPr>
              <a:t>endl</a:t>
            </a:r>
            <a:r>
              <a:rPr lang="en-US" altLang="en-US" sz="1600" b="1" dirty="0" smtClean="0">
                <a:latin typeface="Courier New" pitchFamily="49" charset="0"/>
              </a:rPr>
              <a:t>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70C0"/>
                </a:solidFill>
                <a:latin typeface="Courier New" pitchFamily="49" charset="0"/>
              </a:rPr>
              <a:t>     throw </a:t>
            </a:r>
            <a:r>
              <a:rPr lang="en-US" altLang="en-US" sz="1600" b="1" dirty="0" err="1" smtClean="0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altLang="en-US" sz="1600" b="1" dirty="0" smtClean="0">
                <a:solidFill>
                  <a:srgbClr val="0070C0"/>
                </a:solidFill>
                <a:latin typeface="Courier New" pitchFamily="49" charset="0"/>
              </a:rPr>
              <a:t>(42);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}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600" b="1" dirty="0" smtClean="0">
              <a:latin typeface="Courier New" pitchFamily="49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2060"/>
                </a:solidFill>
                <a:latin typeface="Courier New" pitchFamily="49" charset="0"/>
              </a:rPr>
              <a:t>// function1 calls function2,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2060"/>
                </a:solidFill>
                <a:latin typeface="Courier New" pitchFamily="49" charset="0"/>
              </a:rPr>
              <a:t>// but with no try/catch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void function1( 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{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70C0"/>
                </a:solidFill>
                <a:latin typeface="Courier New" pitchFamily="49" charset="0"/>
              </a:rPr>
              <a:t>     function2( );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</a:t>
            </a:r>
            <a:r>
              <a:rPr lang="en-US" altLang="en-US" sz="1600" b="1" dirty="0" err="1" smtClean="0">
                <a:latin typeface="Courier New" pitchFamily="49" charset="0"/>
              </a:rPr>
              <a:t>cout</a:t>
            </a:r>
            <a:r>
              <a:rPr lang="en-US" altLang="en-US" sz="1600" b="1" dirty="0" smtClean="0">
                <a:latin typeface="Courier New" pitchFamily="49" charset="0"/>
              </a:rPr>
              <a:t> &lt;&lt; "function1" &lt;&lt; </a:t>
            </a:r>
            <a:r>
              <a:rPr lang="en-US" altLang="en-US" sz="1600" b="1" dirty="0" err="1" smtClean="0">
                <a:latin typeface="Courier New" pitchFamily="49" charset="0"/>
              </a:rPr>
              <a:t>endl</a:t>
            </a:r>
            <a:r>
              <a:rPr lang="en-US" altLang="en-US" sz="1600" b="1" dirty="0" smtClean="0">
                <a:latin typeface="Courier New" pitchFamily="49" charset="0"/>
              </a:rPr>
              <a:t>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}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600" b="1" dirty="0" smtClean="0">
              <a:latin typeface="Courier New" pitchFamily="49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635500" y="1130300"/>
            <a:ext cx="4292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2060"/>
                </a:solidFill>
                <a:latin typeface="Courier New" pitchFamily="49" charset="0"/>
              </a:rPr>
              <a:t>// main calls function1,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2060"/>
                </a:solidFill>
                <a:latin typeface="Courier New" pitchFamily="49" charset="0"/>
              </a:rPr>
              <a:t>// with try/catch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err="1" smtClean="0">
                <a:latin typeface="Courier New" pitchFamily="49" charset="0"/>
              </a:rPr>
              <a:t>int</a:t>
            </a:r>
            <a:r>
              <a:rPr lang="en-US" altLang="en-US" sz="1600" b="1" dirty="0" smtClean="0">
                <a:latin typeface="Courier New" pitchFamily="49" charset="0"/>
              </a:rPr>
              <a:t> main( )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try {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solidFill>
                  <a:srgbClr val="0070C0"/>
                </a:solidFill>
                <a:latin typeface="Courier New" pitchFamily="49" charset="0"/>
              </a:rPr>
              <a:t>        function1( );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}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catch (</a:t>
            </a:r>
            <a:r>
              <a:rPr lang="en-US" altLang="en-US" sz="1600" b="1" dirty="0" err="1" smtClean="0">
                <a:latin typeface="Courier New" pitchFamily="49" charset="0"/>
              </a:rPr>
              <a:t>int</a:t>
            </a:r>
            <a:r>
              <a:rPr lang="en-US" altLang="en-US" sz="1600" b="1" dirty="0" smtClean="0">
                <a:latin typeface="Courier New" pitchFamily="49" charset="0"/>
              </a:rPr>
              <a:t>)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{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   </a:t>
            </a:r>
            <a:r>
              <a:rPr lang="en-US" altLang="en-US" sz="1600" b="1" dirty="0" err="1" smtClean="0">
                <a:latin typeface="Courier New" pitchFamily="49" charset="0"/>
              </a:rPr>
              <a:t>cout</a:t>
            </a:r>
            <a:r>
              <a:rPr lang="en-US" altLang="en-US" sz="1600" b="1" dirty="0" smtClean="0">
                <a:latin typeface="Courier New" pitchFamily="49" charset="0"/>
              </a:rPr>
              <a:t> &lt;&lt; "Exception"</a:t>
            </a:r>
            <a:endParaRPr lang="en-US" altLang="ja-JP" sz="1600" b="1" dirty="0" smtClean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        &lt;&lt; "</a:t>
            </a:r>
            <a:r>
              <a:rPr lang="en-US" altLang="ja-JP" sz="1600" b="1" dirty="0" smtClean="0">
                <a:latin typeface="Courier New" pitchFamily="49" charset="0"/>
              </a:rPr>
              <a:t>occurred"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>
                <a:latin typeface="Courier New" pitchFamily="49" charset="0"/>
              </a:rPr>
              <a:t> </a:t>
            </a:r>
            <a:r>
              <a:rPr lang="en-US" altLang="en-US" sz="1600" b="1" dirty="0" smtClean="0">
                <a:latin typeface="Courier New" pitchFamily="49" charset="0"/>
              </a:rPr>
              <a:t>            &lt;&lt; </a:t>
            </a:r>
            <a:r>
              <a:rPr lang="en-US" altLang="en-US" sz="1600" b="1" dirty="0" err="1" smtClean="0">
                <a:latin typeface="Courier New" pitchFamily="49" charset="0"/>
              </a:rPr>
              <a:t>endl</a:t>
            </a:r>
            <a:r>
              <a:rPr lang="en-US" altLang="en-US" sz="1600" b="1" dirty="0" smtClean="0">
                <a:latin typeface="Courier New" pitchFamily="49" charset="0"/>
              </a:rPr>
              <a:t>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}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1600" b="1" dirty="0" smtClean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     return 0;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600" b="1" dirty="0" smtClean="0">
                <a:latin typeface="Courier New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1600" b="1" dirty="0" smtClean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altLang="en-US" sz="1600" b="1" dirty="0" smtClean="0">
              <a:latin typeface="Courier New" pitchFamily="49" charset="0"/>
            </a:endParaRPr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114300" y="2190750"/>
            <a:ext cx="800100" cy="1784350"/>
          </a:xfrm>
          <a:custGeom>
            <a:avLst/>
            <a:gdLst>
              <a:gd name="T0" fmla="*/ 2147483647 w 896"/>
              <a:gd name="T1" fmla="*/ 2147483647 h 936"/>
              <a:gd name="T2" fmla="*/ 2147483647 w 896"/>
              <a:gd name="T3" fmla="*/ 2147483647 h 936"/>
              <a:gd name="T4" fmla="*/ 2147483647 w 896"/>
              <a:gd name="T5" fmla="*/ 2147483647 h 936"/>
              <a:gd name="T6" fmla="*/ 2147483647 w 896"/>
              <a:gd name="T7" fmla="*/ 2147483647 h 9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96" h="936">
                <a:moveTo>
                  <a:pt x="896" y="24"/>
                </a:moveTo>
                <a:cubicBezTo>
                  <a:pt x="576" y="12"/>
                  <a:pt x="256" y="0"/>
                  <a:pt x="128" y="120"/>
                </a:cubicBezTo>
                <a:cubicBezTo>
                  <a:pt x="0" y="240"/>
                  <a:pt x="8" y="608"/>
                  <a:pt x="128" y="744"/>
                </a:cubicBezTo>
                <a:cubicBezTo>
                  <a:pt x="248" y="880"/>
                  <a:pt x="548" y="908"/>
                  <a:pt x="848" y="936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>
            <a:off x="2590800" y="2844800"/>
            <a:ext cx="2717800" cy="1069181"/>
          </a:xfrm>
          <a:custGeom>
            <a:avLst/>
            <a:gdLst>
              <a:gd name="T0" fmla="*/ 0 w 1536"/>
              <a:gd name="T1" fmla="*/ 2147483647 h 656"/>
              <a:gd name="T2" fmla="*/ 2147483647 w 1536"/>
              <a:gd name="T3" fmla="*/ 2147483647 h 656"/>
              <a:gd name="T4" fmla="*/ 2147483647 w 1536"/>
              <a:gd name="T5" fmla="*/ 2147483647 h 656"/>
              <a:gd name="T6" fmla="*/ 2147483647 w 1536"/>
              <a:gd name="T7" fmla="*/ 2147483647 h 6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36" h="656">
                <a:moveTo>
                  <a:pt x="0" y="656"/>
                </a:moveTo>
                <a:cubicBezTo>
                  <a:pt x="340" y="656"/>
                  <a:pt x="680" y="656"/>
                  <a:pt x="864" y="560"/>
                </a:cubicBezTo>
                <a:cubicBezTo>
                  <a:pt x="1048" y="464"/>
                  <a:pt x="992" y="160"/>
                  <a:pt x="1104" y="80"/>
                </a:cubicBezTo>
                <a:cubicBezTo>
                  <a:pt x="1216" y="0"/>
                  <a:pt x="1376" y="40"/>
                  <a:pt x="1536" y="80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7200" y="5056098"/>
            <a:ext cx="13588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happens 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0" y="5056098"/>
            <a:ext cx="43180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Stack is unwound until something catches the exception OR until unwinding passes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main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3901" y="5056097"/>
            <a:ext cx="14985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happens then?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3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Exceptions in Constructors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Best way to handle Constructor failure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smtClean="0"/>
              <a:t>Replaces Zombie objects!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smtClean="0"/>
              <a:t>Any sub-objects that were successfully created are destroyed (destructor is </a:t>
            </a:r>
            <a:r>
              <a:rPr lang="en-US" altLang="en-US" b="1" i="1" dirty="0" smtClean="0"/>
              <a:t>not</a:t>
            </a:r>
            <a:r>
              <a:rPr lang="en-US" altLang="en-US" dirty="0" smtClean="0"/>
              <a:t> called!)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Example: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700" b="1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smtClean="0">
                <a:solidFill>
                  <a:srgbClr val="002060"/>
                </a:solidFill>
                <a:latin typeface="Courier New" pitchFamily="49" charset="0"/>
              </a:rPr>
              <a:t>// </a:t>
            </a:r>
            <a:r>
              <a:rPr lang="en-US" altLang="en-US" sz="1700" b="1" dirty="0" err="1" smtClean="0">
                <a:solidFill>
                  <a:srgbClr val="002060"/>
                </a:solidFill>
                <a:latin typeface="Courier New" pitchFamily="49" charset="0"/>
              </a:rPr>
              <a:t>MyClass</a:t>
            </a:r>
            <a:r>
              <a:rPr lang="en-US" altLang="en-US" sz="1700" b="1" dirty="0" smtClean="0">
                <a:solidFill>
                  <a:srgbClr val="002060"/>
                </a:solidFill>
                <a:latin typeface="Courier New" pitchFamily="49" charset="0"/>
              </a:rPr>
              <a:t> constructor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err="1" smtClean="0">
                <a:latin typeface="Courier New" pitchFamily="49" charset="0"/>
              </a:rPr>
              <a:t>MyClass</a:t>
            </a:r>
            <a:r>
              <a:rPr lang="en-US" altLang="en-US" sz="1700" b="1" dirty="0" smtClean="0">
                <a:latin typeface="Courier New" pitchFamily="49" charset="0"/>
              </a:rPr>
              <a:t>::</a:t>
            </a:r>
            <a:r>
              <a:rPr lang="en-US" altLang="en-US" sz="1700" b="1" dirty="0" err="1" smtClean="0">
                <a:latin typeface="Courier New" pitchFamily="49" charset="0"/>
              </a:rPr>
              <a:t>MyClass</a:t>
            </a:r>
            <a:r>
              <a:rPr lang="en-US" altLang="en-US" sz="1700" b="1" dirty="0" smtClean="0">
                <a:latin typeface="Courier New" pitchFamily="49" charset="0"/>
              </a:rPr>
              <a:t> ( </a:t>
            </a:r>
            <a:r>
              <a:rPr lang="en-US" altLang="en-US" sz="1700" b="1" dirty="0" err="1" smtClean="0">
                <a:latin typeface="Courier New" pitchFamily="49" charset="0"/>
              </a:rPr>
              <a:t>int</a:t>
            </a:r>
            <a:r>
              <a:rPr lang="en-US" altLang="en-US" sz="1700" b="1" dirty="0" smtClean="0">
                <a:latin typeface="Courier New" pitchFamily="49" charset="0"/>
              </a:rPr>
              <a:t> value 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smtClean="0">
                <a:latin typeface="Courier New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smtClean="0">
                <a:latin typeface="Courier New" pitchFamily="49" charset="0"/>
              </a:rPr>
              <a:t>   </a:t>
            </a:r>
            <a:r>
              <a:rPr lang="en-US" altLang="en-US" sz="1700" b="1" dirty="0" err="1" smtClean="0">
                <a:latin typeface="Courier New" pitchFamily="49" charset="0"/>
              </a:rPr>
              <a:t>m_pValue</a:t>
            </a:r>
            <a:r>
              <a:rPr lang="en-US" altLang="en-US" sz="1700" b="1" dirty="0" smtClean="0">
                <a:latin typeface="Courier New" pitchFamily="49" charset="0"/>
              </a:rPr>
              <a:t> = new </a:t>
            </a:r>
            <a:r>
              <a:rPr lang="en-US" altLang="en-US" sz="1700" b="1" dirty="0" err="1" smtClean="0">
                <a:latin typeface="Courier New" pitchFamily="49" charset="0"/>
              </a:rPr>
              <a:t>int</a:t>
            </a:r>
            <a:r>
              <a:rPr lang="en-US" altLang="en-US" sz="1700" b="1" dirty="0" smtClean="0">
                <a:latin typeface="Courier New" pitchFamily="49" charset="0"/>
              </a:rPr>
              <a:t>(value);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700" b="1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smtClean="0">
                <a:solidFill>
                  <a:srgbClr val="002060"/>
                </a:solidFill>
                <a:latin typeface="Courier New" pitchFamily="49" charset="0"/>
              </a:rPr>
              <a:t>   // pretend something bad happened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smtClean="0">
                <a:latin typeface="Courier New" pitchFamily="49" charset="0"/>
              </a:rPr>
              <a:t>   throw </a:t>
            </a:r>
            <a:r>
              <a:rPr lang="en-US" altLang="en-US" sz="1700" b="1" dirty="0" err="1" smtClean="0">
                <a:latin typeface="Courier New" pitchFamily="49" charset="0"/>
              </a:rPr>
              <a:t>NotConstructed</a:t>
            </a:r>
            <a:r>
              <a:rPr lang="en-US" altLang="en-US" sz="1700" b="1" dirty="0" smtClean="0">
                <a:latin typeface="Courier New" pitchFamily="49" charset="0"/>
              </a:rPr>
              <a:t>( 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1700" b="1" dirty="0" smtClean="0"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3850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Exceptions in Destructors</a:t>
            </a:r>
          </a:p>
        </p:txBody>
      </p:sp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Bad, bad idea…</a:t>
            </a:r>
          </a:p>
          <a:p>
            <a:pPr lvl="1" eaLnBrk="1" hangingPunct="1"/>
            <a:r>
              <a:rPr lang="en-US" altLang="en-US" dirty="0" smtClean="0"/>
              <a:t>What if your object is being destroyed in response to another exception?</a:t>
            </a:r>
          </a:p>
          <a:p>
            <a:pPr lvl="2" eaLnBrk="1" hangingPunct="1"/>
            <a:r>
              <a:rPr lang="en-US" altLang="en-US" dirty="0" smtClean="0"/>
              <a:t>Should runtime start handling your exception or the previous one?</a:t>
            </a:r>
          </a:p>
          <a:p>
            <a:pPr eaLnBrk="1" hangingPunct="1"/>
            <a:r>
              <a:rPr lang="en-US" altLang="en-US" dirty="0" smtClean="0"/>
              <a:t>General Rule…</a:t>
            </a:r>
          </a:p>
          <a:p>
            <a:pPr lvl="1" eaLnBrk="1" hangingPunct="1"/>
            <a:r>
              <a:rPr lang="en-US" altLang="en-US" dirty="0" smtClean="0"/>
              <a:t>Do not throw exceptions in destructor</a:t>
            </a:r>
          </a:p>
        </p:txBody>
      </p:sp>
    </p:spTree>
    <p:extLst>
      <p:ext uri="{BB962C8B-B14F-4D97-AF65-F5344CB8AC3E}">
        <p14:creationId xmlns:p14="http://schemas.microsoft.com/office/powerpoint/2010/main" val="119092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Error handling</a:t>
            </a:r>
          </a:p>
          <a:p>
            <a:r>
              <a:rPr lang="en-US" dirty="0" smtClean="0"/>
              <a:t>Exceptions</a:t>
            </a:r>
          </a:p>
          <a:p>
            <a:r>
              <a:rPr lang="en-US" dirty="0" smtClean="0"/>
              <a:t>Defining exception classes</a:t>
            </a:r>
          </a:p>
          <a:p>
            <a:r>
              <a:rPr lang="en-US" dirty="0" smtClean="0"/>
              <a:t>Using exceptions</a:t>
            </a:r>
            <a:endParaRPr lang="en-US" dirty="0"/>
          </a:p>
          <a:p>
            <a:pPr lvl="1"/>
            <a:r>
              <a:rPr lang="en-US" sz="3200" dirty="0" smtClean="0"/>
              <a:t>Try</a:t>
            </a:r>
          </a:p>
          <a:p>
            <a:pPr lvl="1"/>
            <a:r>
              <a:rPr lang="en-US" sz="3200" dirty="0" smtClean="0"/>
              <a:t>Throw</a:t>
            </a:r>
          </a:p>
          <a:p>
            <a:pPr lvl="1"/>
            <a:r>
              <a:rPr lang="en-US" sz="3200" dirty="0" smtClean="0"/>
              <a:t>Catch</a:t>
            </a:r>
          </a:p>
          <a:p>
            <a:r>
              <a:rPr lang="en-US" dirty="0" smtClean="0"/>
              <a:t>When to throw exceptions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18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4 is out!</a:t>
            </a:r>
          </a:p>
          <a:p>
            <a:pPr lvl="3"/>
            <a:endParaRPr lang="en-US" dirty="0"/>
          </a:p>
          <a:p>
            <a:r>
              <a:rPr lang="en-US" dirty="0" smtClean="0"/>
              <a:t>We’ll go over Exam 2 next time</a:t>
            </a:r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Error Handling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seen a number of error types:</a:t>
            </a:r>
          </a:p>
          <a:p>
            <a:pPr lvl="1"/>
            <a:r>
              <a:rPr lang="en-US" dirty="0" smtClean="0"/>
              <a:t>Could not allocate memory</a:t>
            </a:r>
          </a:p>
          <a:p>
            <a:pPr lvl="1"/>
            <a:r>
              <a:rPr lang="en-US" dirty="0" smtClean="0"/>
              <a:t>Out-of-bounds on vector</a:t>
            </a:r>
          </a:p>
          <a:p>
            <a:pPr lvl="1"/>
            <a:r>
              <a:rPr lang="en-US" dirty="0" smtClean="0"/>
              <a:t>File not found/could not be opened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Attempting to add a train car that’s not allowed</a:t>
            </a:r>
          </a:p>
          <a:p>
            <a:pPr lvl="1"/>
            <a:r>
              <a:rPr lang="en-US" dirty="0" smtClean="0"/>
              <a:t>A poker hand with invalid cards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82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Errors –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are these errors handled?</a:t>
            </a:r>
          </a:p>
          <a:p>
            <a:pPr lvl="1"/>
            <a:r>
              <a:rPr lang="en-US" sz="3200" dirty="0" smtClean="0"/>
              <a:t>Print a message</a:t>
            </a:r>
          </a:p>
          <a:p>
            <a:pPr lvl="2"/>
            <a:r>
              <a:rPr lang="en-US" sz="2800" dirty="0" smtClean="0"/>
              <a:t>“You cannot add a second Snack Car”</a:t>
            </a:r>
          </a:p>
          <a:p>
            <a:pPr lvl="1"/>
            <a:r>
              <a:rPr lang="en-US" sz="3200" dirty="0" smtClean="0"/>
              <a:t>Do nothing</a:t>
            </a:r>
          </a:p>
          <a:p>
            <a:pPr lvl="1"/>
            <a:r>
              <a:rPr lang="en-US" sz="3200" dirty="0" smtClean="0"/>
              <a:t>Exit the program</a:t>
            </a:r>
          </a:p>
          <a:p>
            <a:endParaRPr lang="en-US" dirty="0" smtClean="0"/>
          </a:p>
          <a:p>
            <a:r>
              <a:rPr lang="en-US" dirty="0" smtClean="0"/>
              <a:t>The errors are handled right where they occur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47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Errors at </a:t>
            </a:r>
            <a:r>
              <a:rPr lang="en-US" dirty="0" err="1" smtClean="0"/>
              <a:t>Occurence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Easy </a:t>
            </a:r>
            <a:r>
              <a:rPr lang="en-US" dirty="0"/>
              <a:t>to find because code is right there</a:t>
            </a:r>
          </a:p>
          <a:p>
            <a:pPr lvl="3"/>
            <a:endParaRPr lang="en-US" dirty="0"/>
          </a:p>
          <a:p>
            <a:r>
              <a:rPr lang="en-US" dirty="0" smtClean="0"/>
              <a:t>Disadvantages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Error </a:t>
            </a:r>
            <a:r>
              <a:rPr lang="en-US" dirty="0"/>
              <a:t>handling scattered throughout code</a:t>
            </a:r>
          </a:p>
          <a:p>
            <a:pPr lvl="1"/>
            <a:r>
              <a:rPr lang="en-US" dirty="0" smtClean="0"/>
              <a:t>Code </a:t>
            </a:r>
            <a:r>
              <a:rPr lang="en-US" dirty="0"/>
              <a:t>duplication</a:t>
            </a:r>
          </a:p>
          <a:p>
            <a:pPr lvl="1"/>
            <a:r>
              <a:rPr lang="en-US" dirty="0" smtClean="0"/>
              <a:t>Code </a:t>
            </a:r>
            <a:r>
              <a:rPr lang="en-US" dirty="0"/>
              <a:t>inconsistency (even worse!)</a:t>
            </a:r>
          </a:p>
          <a:p>
            <a:pPr lvl="1"/>
            <a:r>
              <a:rPr lang="en-US" dirty="0" smtClean="0"/>
              <a:t>Errors </a:t>
            </a:r>
            <a:r>
              <a:rPr lang="en-US" dirty="0"/>
              <a:t>are handled however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original </a:t>
            </a:r>
            <a:r>
              <a:rPr lang="en-US" dirty="0"/>
              <a:t>coder decided would be best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963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“Coders” for Each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</a:t>
            </a:r>
            <a:r>
              <a:rPr lang="en-US" b="1" i="1" dirty="0"/>
              <a:t>implementer</a:t>
            </a:r>
          </a:p>
          <a:p>
            <a:pPr lvl="1"/>
            <a:r>
              <a:rPr lang="en-US" dirty="0" smtClean="0"/>
              <a:t>Creates </a:t>
            </a:r>
            <a:r>
              <a:rPr lang="en-US" dirty="0"/>
              <a:t>the class definition</a:t>
            </a:r>
          </a:p>
          <a:p>
            <a:pPr lvl="1"/>
            <a:r>
              <a:rPr lang="en-US" dirty="0" smtClean="0"/>
              <a:t>Knows </a:t>
            </a:r>
            <a:r>
              <a:rPr lang="en-US" dirty="0"/>
              <a:t>what constitutes an error</a:t>
            </a:r>
          </a:p>
          <a:p>
            <a:pPr lvl="1"/>
            <a:r>
              <a:rPr lang="en-US" dirty="0" smtClean="0"/>
              <a:t>Decides </a:t>
            </a:r>
            <a:r>
              <a:rPr lang="en-US" dirty="0"/>
              <a:t>how to handle errors</a:t>
            </a:r>
          </a:p>
          <a:p>
            <a:pPr lvl="3"/>
            <a:endParaRPr lang="en-US" dirty="0"/>
          </a:p>
          <a:p>
            <a:r>
              <a:rPr lang="en-US" dirty="0" smtClean="0"/>
              <a:t>Class </a:t>
            </a:r>
            <a:r>
              <a:rPr lang="en-US" b="1" i="1" dirty="0"/>
              <a:t>user</a:t>
            </a:r>
          </a:p>
          <a:p>
            <a:pPr lvl="1"/>
            <a:r>
              <a:rPr lang="en-US" dirty="0" smtClean="0"/>
              <a:t>Uses </a:t>
            </a:r>
            <a:r>
              <a:rPr lang="en-US" dirty="0"/>
              <a:t>the class implementation</a:t>
            </a:r>
          </a:p>
          <a:p>
            <a:pPr lvl="1"/>
            <a:r>
              <a:rPr lang="en-US" dirty="0" smtClean="0"/>
              <a:t>Knows </a:t>
            </a:r>
            <a:r>
              <a:rPr lang="en-US" dirty="0"/>
              <a:t>how they want to handle errors</a:t>
            </a:r>
          </a:p>
          <a:p>
            <a:pPr lvl="2"/>
            <a:r>
              <a:rPr lang="en-US" dirty="0" smtClean="0"/>
              <a:t>(But if handled </a:t>
            </a:r>
            <a:r>
              <a:rPr lang="en-US" dirty="0"/>
              <a:t>internally, the class user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may </a:t>
            </a:r>
            <a:r>
              <a:rPr lang="en-US" dirty="0"/>
              <a:t>not even know an error occurred)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98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14552</TotalTime>
  <Words>1325</Words>
  <Application>Microsoft Office PowerPoint</Application>
  <PresentationFormat>On-screen Show (4:3)</PresentationFormat>
  <Paragraphs>345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CMSC202  Computer Science II for Majors  Lecture 16 –  Exceptions</vt:lpstr>
      <vt:lpstr>Last Class We Covered</vt:lpstr>
      <vt:lpstr>Any Questions from Last Time?</vt:lpstr>
      <vt:lpstr>Today’s Objectives</vt:lpstr>
      <vt:lpstr>Error Handling</vt:lpstr>
      <vt:lpstr>Common Errors</vt:lpstr>
      <vt:lpstr>Handling Errors – Now</vt:lpstr>
      <vt:lpstr>Handling Errors at Occurence</vt:lpstr>
      <vt:lpstr>Two “Coders” for Each Class</vt:lpstr>
      <vt:lpstr>Separating Errors</vt:lpstr>
      <vt:lpstr>Exceptions</vt:lpstr>
      <vt:lpstr>Exceptional Cases</vt:lpstr>
      <vt:lpstr>Try / Throw / Catch</vt:lpstr>
      <vt:lpstr>Try / Throw / Catch</vt:lpstr>
      <vt:lpstr>Try / Throw / Catch</vt:lpstr>
      <vt:lpstr>Try / Throw / Catch</vt:lpstr>
      <vt:lpstr>Exception Example</vt:lpstr>
      <vt:lpstr>Exception Example</vt:lpstr>
      <vt:lpstr>Exception Example</vt:lpstr>
      <vt:lpstr>Exception Example</vt:lpstr>
      <vt:lpstr>Exception Example</vt:lpstr>
      <vt:lpstr>Catching and Throwing</vt:lpstr>
      <vt:lpstr>Using Catch</vt:lpstr>
      <vt:lpstr>Using Catch</vt:lpstr>
      <vt:lpstr>Using Catch</vt:lpstr>
      <vt:lpstr>Throwing Out of a Function</vt:lpstr>
      <vt:lpstr>Throw Lists</vt:lpstr>
      <vt:lpstr>Throw List Syntax</vt:lpstr>
      <vt:lpstr>Throw List Example: Inside</vt:lpstr>
      <vt:lpstr>Throw List Example: Outside v0</vt:lpstr>
      <vt:lpstr>Throw List Example: Outside v1</vt:lpstr>
      <vt:lpstr>Throw List Example: Outside v2</vt:lpstr>
      <vt:lpstr>Exception Classes</vt:lpstr>
      <vt:lpstr>Exception Classes</vt:lpstr>
      <vt:lpstr>Exception Class Example</vt:lpstr>
      <vt:lpstr>Creating Exception Classes</vt:lpstr>
      <vt:lpstr>Nested Functions?</vt:lpstr>
      <vt:lpstr>Exceptions in Constructors</vt:lpstr>
      <vt:lpstr>Exceptions in Destructors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338</cp:revision>
  <dcterms:created xsi:type="dcterms:W3CDTF">2014-05-05T14:25:42Z</dcterms:created>
  <dcterms:modified xsi:type="dcterms:W3CDTF">2016-04-17T21:23:27Z</dcterms:modified>
</cp:coreProperties>
</file>